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29606" y="-12700"/>
            <a:ext cx="16551777" cy="11034518"/>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647700" y="508000"/>
            <a:ext cx="12369801" cy="6142538"/>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451058" y="-138499"/>
            <a:ext cx="13525502" cy="9017002"/>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473575" y="2032000"/>
            <a:ext cx="10287000" cy="68580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426200" y="4965700"/>
            <a:ext cx="5886450" cy="3924300"/>
          </a:xfrm>
          <a:prstGeom prst="rect">
            <a:avLst/>
          </a:prstGeom>
        </p:spPr>
        <p:txBody>
          <a:bodyPr lIns="91439" tIns="45719" rIns="91439" bIns="45719" anchor="t">
            <a:noAutofit/>
          </a:bodyPr>
          <a:lstStyle/>
          <a:p>
            <a:pPr/>
          </a:p>
        </p:txBody>
      </p:sp>
      <p:sp>
        <p:nvSpPr>
          <p:cNvPr id="84" name="Image"/>
          <p:cNvSpPr/>
          <p:nvPr>
            <p:ph type="pic" sz="quarter" idx="14"/>
          </p:nvPr>
        </p:nvSpPr>
        <p:spPr>
          <a:xfrm>
            <a:off x="6737350" y="639233"/>
            <a:ext cx="5880100" cy="3920067"/>
          </a:xfrm>
          <a:prstGeom prst="rect">
            <a:avLst/>
          </a:prstGeom>
        </p:spPr>
        <p:txBody>
          <a:bodyPr lIns="91439" tIns="45719" rIns="91439" bIns="45719" anchor="t">
            <a:noAutofit/>
          </a:bodyPr>
          <a:lstStyle/>
          <a:p>
            <a:pPr/>
          </a:p>
        </p:txBody>
      </p:sp>
      <p:sp>
        <p:nvSpPr>
          <p:cNvPr id="85" name="Image"/>
          <p:cNvSpPr/>
          <p:nvPr>
            <p:ph type="pic" idx="15"/>
          </p:nvPr>
        </p:nvSpPr>
        <p:spPr>
          <a:xfrm>
            <a:off x="-3400425" y="-127000"/>
            <a:ext cx="13525500" cy="90170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ming of Cenozoic volcanism and Basin and Range extension in northwestern Nevada: New constraint from the northern Pine Forest Range"/>
          <p:cNvSpPr txBox="1"/>
          <p:nvPr>
            <p:ph type="ctrTitle"/>
          </p:nvPr>
        </p:nvSpPr>
        <p:spPr>
          <a:xfrm>
            <a:off x="-7640" y="-1"/>
            <a:ext cx="13012441" cy="2212381"/>
          </a:xfrm>
          <a:prstGeom prst="rect">
            <a:avLst/>
          </a:prstGeom>
        </p:spPr>
        <p:txBody>
          <a:bodyPr/>
          <a:lstStyle>
            <a:lvl1pPr defTabSz="332993">
              <a:defRPr sz="4560"/>
            </a:lvl1pPr>
          </a:lstStyle>
          <a:p>
            <a:pPr/>
            <a:r>
              <a:t>Timing of Cenozoic volcanism and Basin and Range extension in northwestern Nevada: New constraint from the northern Pine Forest Range</a:t>
            </a:r>
          </a:p>
        </p:txBody>
      </p:sp>
      <p:sp>
        <p:nvSpPr>
          <p:cNvPr id="120" name="Colgan et al. 2006…"/>
          <p:cNvSpPr txBox="1"/>
          <p:nvPr>
            <p:ph type="subTitle" sz="quarter" idx="1"/>
          </p:nvPr>
        </p:nvSpPr>
        <p:spPr>
          <a:xfrm>
            <a:off x="1270000" y="2212379"/>
            <a:ext cx="10464800" cy="955478"/>
          </a:xfrm>
          <a:prstGeom prst="rect">
            <a:avLst/>
          </a:prstGeom>
        </p:spPr>
        <p:txBody>
          <a:bodyPr/>
          <a:lstStyle/>
          <a:p>
            <a:pPr defTabSz="438150">
              <a:defRPr sz="2775"/>
            </a:pPr>
            <a:r>
              <a:t>Colgan et al. 2006</a:t>
            </a:r>
          </a:p>
          <a:p>
            <a:pPr defTabSz="438150">
              <a:defRPr i="1" sz="2775"/>
            </a:pPr>
            <a:r>
              <a:t>Presented by Luke J. Schranz</a:t>
            </a:r>
          </a:p>
        </p:txBody>
      </p:sp>
      <p:pic>
        <p:nvPicPr>
          <p:cNvPr id="121" name="Image" descr="Image"/>
          <p:cNvPicPr>
            <a:picLocks noChangeAspect="1"/>
          </p:cNvPicPr>
          <p:nvPr/>
        </p:nvPicPr>
        <p:blipFill>
          <a:blip r:embed="rId2">
            <a:extLst/>
          </a:blip>
          <a:stretch>
            <a:fillRect/>
          </a:stretch>
        </p:blipFill>
        <p:spPr>
          <a:xfrm>
            <a:off x="3101638" y="3167856"/>
            <a:ext cx="6801524" cy="644604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Conclusions"/>
          <p:cNvSpPr txBox="1"/>
          <p:nvPr>
            <p:ph type="title"/>
          </p:nvPr>
        </p:nvSpPr>
        <p:spPr>
          <a:xfrm>
            <a:off x="952499" y="-1"/>
            <a:ext cx="11099801" cy="1079501"/>
          </a:xfrm>
          <a:prstGeom prst="rect">
            <a:avLst/>
          </a:prstGeom>
        </p:spPr>
        <p:txBody>
          <a:bodyPr/>
          <a:lstStyle>
            <a:lvl1pPr defTabSz="467359">
              <a:defRPr sz="6400"/>
            </a:lvl1pPr>
          </a:lstStyle>
          <a:p>
            <a:pPr/>
            <a:r>
              <a:t>Conclusions</a:t>
            </a:r>
          </a:p>
        </p:txBody>
      </p:sp>
      <p:sp>
        <p:nvSpPr>
          <p:cNvPr id="148" name="Oligocene bimodal rocks are distinct from calc-alkaline ignimbrites to the south and east…"/>
          <p:cNvSpPr txBox="1"/>
          <p:nvPr>
            <p:ph type="body" sz="half" idx="1"/>
          </p:nvPr>
        </p:nvSpPr>
        <p:spPr>
          <a:xfrm>
            <a:off x="0" y="2831256"/>
            <a:ext cx="6720889" cy="6922344"/>
          </a:xfrm>
          <a:prstGeom prst="rect">
            <a:avLst/>
          </a:prstGeom>
        </p:spPr>
        <p:txBody>
          <a:bodyPr/>
          <a:lstStyle/>
          <a:p>
            <a:pPr marL="413384" indent="-413384" defTabSz="543305">
              <a:spcBef>
                <a:spcPts val="3900"/>
              </a:spcBef>
              <a:defRPr sz="2976"/>
            </a:pPr>
            <a:r>
              <a:t>Oligocene bimodal rocks are distinct from calc-alkaline ignimbrites to the south and east</a:t>
            </a:r>
          </a:p>
          <a:p>
            <a:pPr marL="413384" indent="-413384" defTabSz="543305">
              <a:spcBef>
                <a:spcPts val="3900"/>
              </a:spcBef>
              <a:defRPr sz="2976"/>
            </a:pPr>
            <a:r>
              <a:t>Miocene rocks conformably overlie Oligocene rocks = no tilting between Oligocene and Miocene (30-60 Ma)</a:t>
            </a:r>
          </a:p>
          <a:p>
            <a:pPr marL="413384" indent="-413384" defTabSz="543305">
              <a:spcBef>
                <a:spcPts val="3900"/>
              </a:spcBef>
              <a:defRPr sz="2976"/>
            </a:pPr>
            <a:r>
              <a:t>12-11 Ma onset of basin and range faulting, until 10-7 Ma</a:t>
            </a:r>
          </a:p>
          <a:p>
            <a:pPr marL="413384" indent="-413384" defTabSz="543305">
              <a:spcBef>
                <a:spcPts val="3900"/>
              </a:spcBef>
              <a:defRPr sz="2976"/>
            </a:pPr>
            <a:r>
              <a:t>Distinct from mid-Miocene onset of extension throughout the greater Basin and Range</a:t>
            </a:r>
          </a:p>
        </p:txBody>
      </p:sp>
      <p:pic>
        <p:nvPicPr>
          <p:cNvPr id="149" name="Image" descr="Image"/>
          <p:cNvPicPr>
            <a:picLocks noChangeAspect="1"/>
          </p:cNvPicPr>
          <p:nvPr/>
        </p:nvPicPr>
        <p:blipFill>
          <a:blip r:embed="rId2">
            <a:extLst/>
          </a:blip>
          <a:stretch>
            <a:fillRect/>
          </a:stretch>
        </p:blipFill>
        <p:spPr>
          <a:xfrm>
            <a:off x="7004618" y="3911717"/>
            <a:ext cx="5802236" cy="5498984"/>
          </a:xfrm>
          <a:prstGeom prst="rect">
            <a:avLst/>
          </a:prstGeom>
          <a:ln w="12700">
            <a:miter lim="400000"/>
          </a:ln>
        </p:spPr>
      </p:pic>
      <p:pic>
        <p:nvPicPr>
          <p:cNvPr id="150" name="Image" descr="Image"/>
          <p:cNvPicPr>
            <a:picLocks noChangeAspect="1"/>
          </p:cNvPicPr>
          <p:nvPr/>
        </p:nvPicPr>
        <p:blipFill>
          <a:blip r:embed="rId3">
            <a:extLst/>
          </a:blip>
          <a:stretch>
            <a:fillRect/>
          </a:stretch>
        </p:blipFill>
        <p:spPr>
          <a:xfrm>
            <a:off x="0" y="1079499"/>
            <a:ext cx="13004800" cy="201105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Questions"/>
          <p:cNvSpPr txBox="1"/>
          <p:nvPr>
            <p:ph type="title"/>
          </p:nvPr>
        </p:nvSpPr>
        <p:spPr>
          <a:xfrm>
            <a:off x="952500" y="-1"/>
            <a:ext cx="11099800" cy="1079501"/>
          </a:xfrm>
          <a:prstGeom prst="rect">
            <a:avLst/>
          </a:prstGeom>
        </p:spPr>
        <p:txBody>
          <a:bodyPr/>
          <a:lstStyle>
            <a:lvl1pPr defTabSz="467359">
              <a:defRPr sz="6400"/>
            </a:lvl1pPr>
          </a:lstStyle>
          <a:p>
            <a:pPr/>
            <a:r>
              <a:t>Questions</a:t>
            </a:r>
          </a:p>
        </p:txBody>
      </p:sp>
      <p:pic>
        <p:nvPicPr>
          <p:cNvPr id="153" name="Image" descr="Image"/>
          <p:cNvPicPr>
            <a:picLocks noChangeAspect="1"/>
          </p:cNvPicPr>
          <p:nvPr/>
        </p:nvPicPr>
        <p:blipFill>
          <a:blip r:embed="rId2">
            <a:extLst/>
          </a:blip>
          <a:stretch>
            <a:fillRect/>
          </a:stretch>
        </p:blipFill>
        <p:spPr>
          <a:xfrm>
            <a:off x="5965601" y="3082303"/>
            <a:ext cx="7039199" cy="6671298"/>
          </a:xfrm>
          <a:prstGeom prst="rect">
            <a:avLst/>
          </a:prstGeom>
          <a:ln w="12700">
            <a:miter lim="400000"/>
          </a:ln>
        </p:spPr>
      </p:pic>
      <p:pic>
        <p:nvPicPr>
          <p:cNvPr id="154" name="Image" descr="Image"/>
          <p:cNvPicPr>
            <a:picLocks noChangeAspect="1"/>
          </p:cNvPicPr>
          <p:nvPr/>
        </p:nvPicPr>
        <p:blipFill>
          <a:blip r:embed="rId3">
            <a:extLst/>
          </a:blip>
          <a:stretch>
            <a:fillRect/>
          </a:stretch>
        </p:blipFill>
        <p:spPr>
          <a:xfrm>
            <a:off x="0" y="1079500"/>
            <a:ext cx="13004800" cy="2011052"/>
          </a:xfrm>
          <a:prstGeom prst="rect">
            <a:avLst/>
          </a:prstGeom>
          <a:ln w="12700">
            <a:miter lim="400000"/>
          </a:ln>
        </p:spPr>
      </p:pic>
      <p:pic>
        <p:nvPicPr>
          <p:cNvPr id="155" name="Image" descr="Image"/>
          <p:cNvPicPr>
            <a:picLocks noChangeAspect="1"/>
          </p:cNvPicPr>
          <p:nvPr/>
        </p:nvPicPr>
        <p:blipFill>
          <a:blip r:embed="rId4">
            <a:extLst/>
          </a:blip>
          <a:stretch>
            <a:fillRect/>
          </a:stretch>
        </p:blipFill>
        <p:spPr>
          <a:xfrm>
            <a:off x="-1" y="3098799"/>
            <a:ext cx="5112199" cy="66548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his study aims to better document the timing of Basin and Range extensional faulting and Cenozoic volcanism in northwestern Nevada and, in particular, to determine if there is evidence for extensional faulting prior to the late Miocene high-angle faulting that formed the modern ranges in the region.”"/>
          <p:cNvSpPr txBox="1"/>
          <p:nvPr>
            <p:ph type="body" idx="14"/>
          </p:nvPr>
        </p:nvSpPr>
        <p:spPr>
          <a:xfrm>
            <a:off x="128651" y="0"/>
            <a:ext cx="13004803" cy="3213275"/>
          </a:xfrm>
          <a:prstGeom prst="rect">
            <a:avLst/>
          </a:prstGeom>
        </p:spPr>
        <p:txBody>
          <a:bodyPr/>
          <a:lstStyle/>
          <a:p>
            <a:pPr/>
            <a:r>
              <a:t>“This study aims to better document the timing of Basin and Range extensional faulting and Cenozoic volcanism in northwestern Nevada and, in particular, to determine if there is evidence for extensional faulting prior to the late Miocene high-angle faulting that formed the modern ranges in the region.”</a:t>
            </a:r>
          </a:p>
        </p:txBody>
      </p:sp>
      <p:sp>
        <p:nvSpPr>
          <p:cNvPr id="124" name="Basing and range faulting poorly understood in northwestern NV…"/>
          <p:cNvSpPr txBox="1"/>
          <p:nvPr>
            <p:ph type="body" sz="half" idx="4294967295"/>
          </p:nvPr>
        </p:nvSpPr>
        <p:spPr>
          <a:xfrm>
            <a:off x="241698" y="3053175"/>
            <a:ext cx="4475215" cy="5797942"/>
          </a:xfrm>
          <a:prstGeom prst="rect">
            <a:avLst/>
          </a:prstGeom>
        </p:spPr>
        <p:txBody>
          <a:bodyPr/>
          <a:lstStyle/>
          <a:p>
            <a:pPr marL="298322" indent="-298322" defTabSz="508254">
              <a:spcBef>
                <a:spcPts val="2700"/>
              </a:spcBef>
              <a:buClrTx/>
              <a:defRPr sz="2436"/>
            </a:pPr>
            <a:r>
              <a:t>Basing and range faulting poorly understood in northwestern NV</a:t>
            </a:r>
          </a:p>
          <a:p>
            <a:pPr marL="298322" indent="-298322" defTabSz="508254">
              <a:spcBef>
                <a:spcPts val="2700"/>
              </a:spcBef>
              <a:buClrTx/>
              <a:defRPr sz="2436"/>
            </a:pPr>
            <a:r>
              <a:t>Previous studies suggest early Miocene extensional faulting may be preserved in this region</a:t>
            </a:r>
          </a:p>
          <a:p>
            <a:pPr marL="298322" indent="-298322" defTabSz="508254">
              <a:spcBef>
                <a:spcPts val="2700"/>
              </a:spcBef>
              <a:buClrTx/>
              <a:defRPr sz="2436"/>
            </a:pPr>
            <a:r>
              <a:t>Pine Forest range: Well preserved geologic relationships</a:t>
            </a:r>
          </a:p>
          <a:p>
            <a:pPr marL="298322" indent="-298322" defTabSz="508254">
              <a:spcBef>
                <a:spcPts val="2700"/>
              </a:spcBef>
              <a:buClrTx/>
              <a:defRPr sz="2436"/>
            </a:pPr>
            <a:r>
              <a:t>Oligocene to middle Miocene strata well preserved</a:t>
            </a:r>
          </a:p>
        </p:txBody>
      </p:sp>
      <p:pic>
        <p:nvPicPr>
          <p:cNvPr id="125" name="Image" descr="Image"/>
          <p:cNvPicPr>
            <a:picLocks noChangeAspect="1"/>
          </p:cNvPicPr>
          <p:nvPr/>
        </p:nvPicPr>
        <p:blipFill>
          <a:blip r:embed="rId2">
            <a:extLst/>
          </a:blip>
          <a:stretch>
            <a:fillRect/>
          </a:stretch>
        </p:blipFill>
        <p:spPr>
          <a:xfrm>
            <a:off x="5090979" y="2795362"/>
            <a:ext cx="7341965" cy="695823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Image" descr="Image"/>
          <p:cNvPicPr>
            <a:picLocks noChangeAspect="1"/>
          </p:cNvPicPr>
          <p:nvPr/>
        </p:nvPicPr>
        <p:blipFill>
          <a:blip r:embed="rId2">
            <a:extLst/>
          </a:blip>
          <a:stretch>
            <a:fillRect/>
          </a:stretch>
        </p:blipFill>
        <p:spPr>
          <a:xfrm>
            <a:off x="755650" y="82550"/>
            <a:ext cx="11493500" cy="95885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Image" descr="Image"/>
          <p:cNvPicPr>
            <a:picLocks noChangeAspect="1"/>
          </p:cNvPicPr>
          <p:nvPr/>
        </p:nvPicPr>
        <p:blipFill>
          <a:blip r:embed="rId2">
            <a:extLst/>
          </a:blip>
          <a:stretch>
            <a:fillRect/>
          </a:stretch>
        </p:blipFill>
        <p:spPr>
          <a:xfrm>
            <a:off x="2756056" y="0"/>
            <a:ext cx="7492688" cy="97536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3" name="Group"/>
          <p:cNvGrpSpPr/>
          <p:nvPr/>
        </p:nvGrpSpPr>
        <p:grpSpPr>
          <a:xfrm>
            <a:off x="0" y="956529"/>
            <a:ext cx="13004801" cy="7840542"/>
            <a:chOff x="0" y="0"/>
            <a:chExt cx="13004799" cy="7840540"/>
          </a:xfrm>
        </p:grpSpPr>
        <p:pic>
          <p:nvPicPr>
            <p:cNvPr id="131" name="Image" descr="Image"/>
            <p:cNvPicPr>
              <a:picLocks noChangeAspect="1"/>
            </p:cNvPicPr>
            <p:nvPr/>
          </p:nvPicPr>
          <p:blipFill>
            <a:blip r:embed="rId2">
              <a:extLst/>
            </a:blip>
            <a:srcRect l="0" t="0" r="1132" b="0"/>
            <a:stretch>
              <a:fillRect/>
            </a:stretch>
          </p:blipFill>
          <p:spPr>
            <a:xfrm>
              <a:off x="0" y="16408"/>
              <a:ext cx="6532463" cy="7797131"/>
            </a:xfrm>
            <a:prstGeom prst="rect">
              <a:avLst/>
            </a:prstGeom>
            <a:ln w="12700" cap="flat">
              <a:noFill/>
              <a:miter lim="400000"/>
            </a:ln>
            <a:effectLst/>
          </p:spPr>
        </p:pic>
        <p:pic>
          <p:nvPicPr>
            <p:cNvPr id="132" name="Image" descr="Image"/>
            <p:cNvPicPr>
              <a:picLocks noChangeAspect="1"/>
            </p:cNvPicPr>
            <p:nvPr/>
          </p:nvPicPr>
          <p:blipFill>
            <a:blip r:embed="rId3">
              <a:extLst/>
            </a:blip>
            <a:srcRect l="1148" t="0" r="0" b="0"/>
            <a:stretch>
              <a:fillRect/>
            </a:stretch>
          </p:blipFill>
          <p:spPr>
            <a:xfrm>
              <a:off x="6495479" y="0"/>
              <a:ext cx="6509322" cy="7840541"/>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Image" descr="Image"/>
          <p:cNvPicPr>
            <a:picLocks noChangeAspect="1"/>
          </p:cNvPicPr>
          <p:nvPr/>
        </p:nvPicPr>
        <p:blipFill>
          <a:blip r:embed="rId2">
            <a:extLst/>
          </a:blip>
          <a:stretch>
            <a:fillRect/>
          </a:stretch>
        </p:blipFill>
        <p:spPr>
          <a:xfrm>
            <a:off x="4446726" y="0"/>
            <a:ext cx="8558074" cy="9753600"/>
          </a:xfrm>
          <a:prstGeom prst="rect">
            <a:avLst/>
          </a:prstGeom>
          <a:ln w="12700">
            <a:miter lim="400000"/>
          </a:ln>
        </p:spPr>
      </p:pic>
      <p:sp>
        <p:nvSpPr>
          <p:cNvPr id="136" name="30-23 Ma Oligocene rocks are bimodal and alkaline…"/>
          <p:cNvSpPr txBox="1"/>
          <p:nvPr>
            <p:ph type="body" sz="half" idx="4294967295"/>
          </p:nvPr>
        </p:nvSpPr>
        <p:spPr>
          <a:xfrm>
            <a:off x="-1" y="-1"/>
            <a:ext cx="4446728" cy="9753601"/>
          </a:xfrm>
          <a:prstGeom prst="rect">
            <a:avLst/>
          </a:prstGeom>
        </p:spPr>
        <p:txBody>
          <a:bodyPr/>
          <a:lstStyle/>
          <a:p>
            <a:pPr>
              <a:buClrTx/>
            </a:pPr>
            <a:r>
              <a:t>30-23 Ma Oligocene rocks are bimodal and alkaline</a:t>
            </a:r>
          </a:p>
          <a:p>
            <a:pPr>
              <a:buClrTx/>
            </a:pPr>
            <a:r>
              <a:t>17-16 Ma Miocene basalt-rhyolite suite conformably overlies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Image" descr="Image"/>
          <p:cNvPicPr>
            <a:picLocks noChangeAspect="1"/>
          </p:cNvPicPr>
          <p:nvPr/>
        </p:nvPicPr>
        <p:blipFill>
          <a:blip r:embed="rId2">
            <a:extLst/>
          </a:blip>
          <a:stretch>
            <a:fillRect/>
          </a:stretch>
        </p:blipFill>
        <p:spPr>
          <a:xfrm>
            <a:off x="-1" y="1735733"/>
            <a:ext cx="5512115" cy="6282134"/>
          </a:xfrm>
          <a:prstGeom prst="rect">
            <a:avLst/>
          </a:prstGeom>
          <a:ln w="12700">
            <a:miter lim="400000"/>
          </a:ln>
        </p:spPr>
      </p:pic>
      <p:pic>
        <p:nvPicPr>
          <p:cNvPr id="139" name="Image" descr="Image"/>
          <p:cNvPicPr>
            <a:picLocks noChangeAspect="1"/>
          </p:cNvPicPr>
          <p:nvPr/>
        </p:nvPicPr>
        <p:blipFill>
          <a:blip r:embed="rId3">
            <a:extLst/>
          </a:blip>
          <a:stretch>
            <a:fillRect/>
          </a:stretch>
        </p:blipFill>
        <p:spPr>
          <a:xfrm>
            <a:off x="5512113" y="0"/>
            <a:ext cx="7492687" cy="97536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Image" descr="Image"/>
          <p:cNvPicPr>
            <a:picLocks noChangeAspect="1"/>
          </p:cNvPicPr>
          <p:nvPr/>
        </p:nvPicPr>
        <p:blipFill>
          <a:blip r:embed="rId2">
            <a:extLst/>
          </a:blip>
          <a:stretch>
            <a:fillRect/>
          </a:stretch>
        </p:blipFill>
        <p:spPr>
          <a:xfrm>
            <a:off x="133350" y="933450"/>
            <a:ext cx="12738100" cy="78867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5" name="Group"/>
          <p:cNvGrpSpPr/>
          <p:nvPr/>
        </p:nvGrpSpPr>
        <p:grpSpPr>
          <a:xfrm>
            <a:off x="0" y="956529"/>
            <a:ext cx="13004801" cy="7840542"/>
            <a:chOff x="0" y="0"/>
            <a:chExt cx="13004800" cy="7840540"/>
          </a:xfrm>
        </p:grpSpPr>
        <p:pic>
          <p:nvPicPr>
            <p:cNvPr id="143" name="Image" descr="Image"/>
            <p:cNvPicPr>
              <a:picLocks noChangeAspect="1"/>
            </p:cNvPicPr>
            <p:nvPr/>
          </p:nvPicPr>
          <p:blipFill>
            <a:blip r:embed="rId2">
              <a:extLst/>
            </a:blip>
            <a:srcRect l="0" t="0" r="1132" b="0"/>
            <a:stretch>
              <a:fillRect/>
            </a:stretch>
          </p:blipFill>
          <p:spPr>
            <a:xfrm>
              <a:off x="0" y="16408"/>
              <a:ext cx="6532463" cy="7797131"/>
            </a:xfrm>
            <a:prstGeom prst="rect">
              <a:avLst/>
            </a:prstGeom>
            <a:ln w="12700" cap="flat">
              <a:noFill/>
              <a:miter lim="400000"/>
            </a:ln>
            <a:effectLst/>
          </p:spPr>
        </p:pic>
        <p:pic>
          <p:nvPicPr>
            <p:cNvPr id="144" name="Image" descr="Image"/>
            <p:cNvPicPr>
              <a:picLocks noChangeAspect="1"/>
            </p:cNvPicPr>
            <p:nvPr/>
          </p:nvPicPr>
          <p:blipFill>
            <a:blip r:embed="rId3">
              <a:extLst/>
            </a:blip>
            <a:srcRect l="1148" t="0" r="0" b="0"/>
            <a:stretch>
              <a:fillRect/>
            </a:stretch>
          </p:blipFill>
          <p:spPr>
            <a:xfrm>
              <a:off x="6495479" y="0"/>
              <a:ext cx="6509321" cy="7840541"/>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